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59" r:id="rId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7FBEA6-C798-45CC-A782-D5C2D143B02F}" type="datetimeFigureOut">
              <a:rPr lang="da-DK" smtClean="0"/>
              <a:t>27-12-2021</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FBED8-0812-405A-AD2C-89773D11E673}" type="slidenum">
              <a:rPr lang="da-DK" smtClean="0"/>
              <a:t>‹nr.›</a:t>
            </a:fld>
            <a:endParaRPr lang="da-DK"/>
          </a:p>
        </p:txBody>
      </p:sp>
    </p:spTree>
    <p:extLst>
      <p:ext uri="{BB962C8B-B14F-4D97-AF65-F5344CB8AC3E}">
        <p14:creationId xmlns:p14="http://schemas.microsoft.com/office/powerpoint/2010/main" val="3996928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I den første situation</a:t>
            </a:r>
            <a:r>
              <a:rPr lang="da-DK" baseline="0" dirty="0" smtClean="0"/>
              <a:t> søger borgeren om særlig støtte den 3. maj 2019. Kommunen finder kort tid efter ansøgningstidspunktet en konkret ledig, rimelig og billigere bolig, og sagen er klar til afgørelse fra kommunen den 10. maj 2019. Den konkret ledige, rimelige og billigere bolig er ledig på tidspunktet for kommunens afgørelse den 10. maj 2019.</a:t>
            </a:r>
          </a:p>
          <a:p>
            <a:endParaRPr lang="da-DK" baseline="0" dirty="0" smtClean="0"/>
          </a:p>
          <a:p>
            <a:r>
              <a:rPr lang="da-DK" baseline="0" dirty="0" smtClean="0"/>
              <a:t>I den her situation kan kommunen beregne den særlige støtte på grundlag af nettoboligudgiften til den rimelige og billigere bolig fra den 1. juni 2019. Borgeren har derfor ret til særlig støtte beregnet på grundlag af nettoboligudgiften til den faktiske bolig i perioden fra den 1. maj 2019 til den 31. maj 2019. </a:t>
            </a:r>
          </a:p>
          <a:p>
            <a:endParaRPr lang="da-DK" baseline="0" dirty="0" smtClean="0"/>
          </a:p>
          <a:p>
            <a:r>
              <a:rPr lang="da-DK" baseline="0" dirty="0" smtClean="0"/>
              <a:t>43-16 </a:t>
            </a:r>
            <a:r>
              <a:rPr lang="da-DK" sz="1200" kern="1200" dirty="0" smtClean="0">
                <a:solidFill>
                  <a:schemeClr val="tx1"/>
                </a:solidFill>
                <a:effectLst/>
                <a:latin typeface="+mn-lt"/>
                <a:ea typeface="+mn-ea"/>
                <a:cs typeface="+mn-cs"/>
              </a:rPr>
              <a:t>Den særlige støtte, der kommer til udbetaling i slutningen af måneden, skal beregnes bagud for den måned, hvor hjælpen udbetales. Den særlige støtte beregnes på baggrund af en konkret dokumenteret udgift til boligen (nettoboligudgifterne). Det betyder, at de dokumenterede nettoboligudgifter, som en borger afholder i løbet af en måned, ligger til grund for beregningen af den særlige støtte, der kommer til udbetaling i slutningen af den samme måned. Der skal derfor</a:t>
            </a:r>
            <a:r>
              <a:rPr lang="da-DK" sz="1200" kern="1200" baseline="0" dirty="0" smtClean="0">
                <a:solidFill>
                  <a:schemeClr val="tx1"/>
                </a:solidFill>
                <a:effectLst/>
                <a:latin typeface="+mn-lt"/>
                <a:ea typeface="+mn-ea"/>
                <a:cs typeface="+mn-cs"/>
              </a:rPr>
              <a:t> ikke ske en forholdsmæssig nedsættelse af den særlige støtte.</a:t>
            </a:r>
          </a:p>
          <a:p>
            <a:endParaRPr lang="da-DK" sz="1200" kern="1200" baseline="0" dirty="0" smtClean="0">
              <a:solidFill>
                <a:schemeClr val="tx1"/>
              </a:solidFill>
              <a:effectLst/>
              <a:latin typeface="+mn-lt"/>
              <a:ea typeface="+mn-ea"/>
              <a:cs typeface="+mn-cs"/>
            </a:endParaRPr>
          </a:p>
          <a:p>
            <a:r>
              <a:rPr lang="da-DK" sz="1200" kern="1200" dirty="0" smtClean="0">
                <a:solidFill>
                  <a:schemeClr val="tx1"/>
                </a:solidFill>
                <a:effectLst/>
                <a:latin typeface="+mn-lt"/>
                <a:ea typeface="+mn-ea"/>
                <a:cs typeface="+mn-cs"/>
              </a:rPr>
              <a:t>48-16 Den særlige støtte kan nedsættes fra det tidspunkt, hvor en konkret rimelig og billigere bolig kan skaffes. Det er således et krav, at kommunen har peget på en konkret ledig, rimelig og billigere bolig, inden den særlige støtte nedsættes, således at borgeren har en reel mulighed for at tilflytte den billigere bolig på tidspunktet for nedsættelsen af den særlige støtte. </a:t>
            </a:r>
          </a:p>
          <a:p>
            <a:endParaRPr lang="da-DK" dirty="0"/>
          </a:p>
        </p:txBody>
      </p:sp>
      <p:sp>
        <p:nvSpPr>
          <p:cNvPr id="4" name="Pladsholder til diasnummer 3"/>
          <p:cNvSpPr>
            <a:spLocks noGrp="1"/>
          </p:cNvSpPr>
          <p:nvPr>
            <p:ph type="sldNum" sz="quarter" idx="10"/>
          </p:nvPr>
        </p:nvSpPr>
        <p:spPr/>
        <p:txBody>
          <a:bodyPr/>
          <a:lstStyle/>
          <a:p>
            <a:fld id="{257048A1-C8CA-4AD7-AD57-ABA2B04145BD}" type="slidenum">
              <a:rPr lang="da-DK" smtClean="0"/>
              <a:t>1</a:t>
            </a:fld>
            <a:endParaRPr lang="da-DK"/>
          </a:p>
        </p:txBody>
      </p:sp>
    </p:spTree>
    <p:extLst>
      <p:ext uri="{BB962C8B-B14F-4D97-AF65-F5344CB8AC3E}">
        <p14:creationId xmlns:p14="http://schemas.microsoft.com/office/powerpoint/2010/main" val="3730209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I den næste</a:t>
            </a:r>
            <a:r>
              <a:rPr lang="da-DK" baseline="0" dirty="0" smtClean="0"/>
              <a:t> situation søger borgeren om særlig støtte den 10. september 2019. Kommunen finder en rimelig, billigere bolig, og er klar til at træffe afgørelse den 1. oktober men den rimelige og billigere bolig er først ledig til indflytning fra den 1. november 2019. </a:t>
            </a:r>
          </a:p>
          <a:p>
            <a:endParaRPr lang="da-DK" baseline="0" dirty="0" smtClean="0"/>
          </a:p>
          <a:p>
            <a:r>
              <a:rPr lang="da-DK" baseline="0" dirty="0" smtClean="0"/>
              <a:t>I den her situation kan kommunen beregne den særlige støtte på grundlag af nettoboligudgiften til den rimelige og billigere bolig fra den 1. november 2019. Borgeren har derfor ret til særlig støtte beregnet på grundlag af nettoboligudgiften til den faktiske bolig i perioden fra den 1. september til den 31.  oktober måned 2019.</a:t>
            </a:r>
          </a:p>
          <a:p>
            <a:endParaRPr lang="da-DK" baseline="0" dirty="0" smtClean="0"/>
          </a:p>
          <a:p>
            <a:r>
              <a:rPr lang="da-DK" baseline="0" dirty="0" smtClean="0"/>
              <a:t>43-16 </a:t>
            </a:r>
            <a:r>
              <a:rPr lang="da-DK" sz="1200" kern="1200" dirty="0" smtClean="0">
                <a:solidFill>
                  <a:schemeClr val="tx1"/>
                </a:solidFill>
                <a:effectLst/>
                <a:latin typeface="+mn-lt"/>
                <a:ea typeface="+mn-ea"/>
                <a:cs typeface="+mn-cs"/>
              </a:rPr>
              <a:t>Den særlige støtte, der kommer til udbetaling i slutningen af måneden, skal beregnes bagud for den måned, hvor hjælpen udbetales. Den særlige støtte beregnes på baggrund af en konkret dokumenteret udgift til boligen (nettoboligudgifterne). Det betyder, at de dokumenterede nettoboligudgifter, som en borger afholder i løbet af en måned, ligger til grund for beregningen af den særlige støtte, der kommer til udbetaling i slutningen af den samme måned. Der skal derfor</a:t>
            </a:r>
            <a:r>
              <a:rPr lang="da-DK" sz="1200" kern="1200" baseline="0" dirty="0" smtClean="0">
                <a:solidFill>
                  <a:schemeClr val="tx1"/>
                </a:solidFill>
                <a:effectLst/>
                <a:latin typeface="+mn-lt"/>
                <a:ea typeface="+mn-ea"/>
                <a:cs typeface="+mn-cs"/>
              </a:rPr>
              <a:t> ikke ske en forholdsmæssig nedsættelse af den særlige støtte.</a:t>
            </a:r>
          </a:p>
          <a:p>
            <a:endParaRPr lang="da-DK" sz="1200" kern="1200" baseline="0" dirty="0" smtClean="0">
              <a:solidFill>
                <a:schemeClr val="tx1"/>
              </a:solidFill>
              <a:effectLst/>
              <a:latin typeface="+mn-lt"/>
              <a:ea typeface="+mn-ea"/>
              <a:cs typeface="+mn-cs"/>
            </a:endParaRPr>
          </a:p>
          <a:p>
            <a:r>
              <a:rPr lang="da-DK" sz="1200" kern="1200" dirty="0" smtClean="0">
                <a:solidFill>
                  <a:schemeClr val="tx1"/>
                </a:solidFill>
                <a:effectLst/>
                <a:latin typeface="+mn-lt"/>
                <a:ea typeface="+mn-ea"/>
                <a:cs typeface="+mn-cs"/>
              </a:rPr>
              <a:t>48-16 Den særlige støtte kan nedsættes fra det tidspunkt, hvor en konkret rimelig og billigere bolig kan skaffes. Det er således et krav, at kommunen har peget på en konkret ledig, rimelig og billigere bolig, inden den særlige støtte nedsættes, således at borgeren har en reel mulighed for at tilflytte den billigere bolig på tidspunktet for nedsættelsen af den særlige støtte. </a:t>
            </a:r>
          </a:p>
          <a:p>
            <a:endParaRPr lang="da-DK" dirty="0"/>
          </a:p>
        </p:txBody>
      </p:sp>
      <p:sp>
        <p:nvSpPr>
          <p:cNvPr id="4" name="Pladsholder til diasnummer 3"/>
          <p:cNvSpPr>
            <a:spLocks noGrp="1"/>
          </p:cNvSpPr>
          <p:nvPr>
            <p:ph type="sldNum" sz="quarter" idx="10"/>
          </p:nvPr>
        </p:nvSpPr>
        <p:spPr/>
        <p:txBody>
          <a:bodyPr/>
          <a:lstStyle/>
          <a:p>
            <a:fld id="{257048A1-C8CA-4AD7-AD57-ABA2B04145BD}" type="slidenum">
              <a:rPr lang="da-DK" smtClean="0"/>
              <a:t>2</a:t>
            </a:fld>
            <a:endParaRPr lang="da-DK"/>
          </a:p>
        </p:txBody>
      </p:sp>
    </p:spTree>
    <p:extLst>
      <p:ext uri="{BB962C8B-B14F-4D97-AF65-F5344CB8AC3E}">
        <p14:creationId xmlns:p14="http://schemas.microsoft.com/office/powerpoint/2010/main" val="3544217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I den sidste case har borger søgt om særlig støtte den 10. september 2019. Kommunen finder en rimelig billigere bolig, som er ledig på afgørelsestidspunktet den 1. oktober 2019. Borgeren klager over afgørelsen</a:t>
            </a:r>
            <a:r>
              <a:rPr lang="da-DK" baseline="0" dirty="0" smtClean="0"/>
              <a:t> og kommer med oplysninger i sin klage, om at den konkret ledige billigere bolig ikke er rimelig. Kommunen finder i forbindelse med genvurderingen ud af, at det er rigtigt, at den konkret ledige og billigere bolig ikke er rimelig i forhold til den konkrete borgers forhold. Kommunen finder derfor en ny rimelig og billigere bolig. I den forbindelse er kommunens genvurdering den 25. november 2019 at sidestille med en ny afgørelse om en rimelig og billigere bolig.</a:t>
            </a:r>
          </a:p>
          <a:p>
            <a:endParaRPr lang="da-DK" baseline="0" dirty="0" smtClean="0"/>
          </a:p>
          <a:p>
            <a:r>
              <a:rPr lang="da-DK" baseline="0" dirty="0" smtClean="0"/>
              <a:t>I den situation kan den særlige støtte beregnes på grundlag af nettoboligudgiften til den rimelige, billigere bolig fra den 1. december 2019. Borgeren har derfor ret til særlig støtte beregnet på grundlag af nettoboligudgiften til den faktiske bolig i perioden fra den 1. september 2019 til den 30. november 2019.</a:t>
            </a:r>
          </a:p>
          <a:p>
            <a:endParaRPr lang="da-DK" baseline="0" dirty="0" smtClean="0"/>
          </a:p>
          <a:p>
            <a:r>
              <a:rPr lang="da-DK" baseline="0" dirty="0" smtClean="0"/>
              <a:t>43-16 </a:t>
            </a:r>
            <a:r>
              <a:rPr lang="da-DK" sz="1200" kern="1200" dirty="0" smtClean="0">
                <a:solidFill>
                  <a:schemeClr val="tx1"/>
                </a:solidFill>
                <a:effectLst/>
                <a:latin typeface="+mn-lt"/>
                <a:ea typeface="+mn-ea"/>
                <a:cs typeface="+mn-cs"/>
              </a:rPr>
              <a:t>Den særlige støtte, der kommer til udbetaling i slutningen af måneden, skal beregnes bagud for den måned, hvor hjælpen udbetales. Den særlige støtte beregnes på baggrund af en konkret dokumenteret udgift til boligen (nettoboligudgifterne). Det betyder, at de dokumenterede nettoboligudgifter, som en borger afholder i løbet af en måned, ligger til grund for beregningen af den særlige støtte, der kommer til udbetaling i slutningen af den samme måned. Der skal derfor</a:t>
            </a:r>
            <a:r>
              <a:rPr lang="da-DK" sz="1200" kern="1200" baseline="0" dirty="0" smtClean="0">
                <a:solidFill>
                  <a:schemeClr val="tx1"/>
                </a:solidFill>
                <a:effectLst/>
                <a:latin typeface="+mn-lt"/>
                <a:ea typeface="+mn-ea"/>
                <a:cs typeface="+mn-cs"/>
              </a:rPr>
              <a:t> ikke ske en forholdsmæssig nedsættelse af den særlige støtte.</a:t>
            </a:r>
          </a:p>
          <a:p>
            <a:endParaRPr lang="da-DK" sz="1200" kern="1200" baseline="0" dirty="0" smtClean="0">
              <a:solidFill>
                <a:schemeClr val="tx1"/>
              </a:solidFill>
              <a:effectLst/>
              <a:latin typeface="+mn-lt"/>
              <a:ea typeface="+mn-ea"/>
              <a:cs typeface="+mn-cs"/>
            </a:endParaRPr>
          </a:p>
          <a:p>
            <a:r>
              <a:rPr lang="da-DK" sz="1200" kern="1200" dirty="0" smtClean="0">
                <a:solidFill>
                  <a:schemeClr val="tx1"/>
                </a:solidFill>
                <a:effectLst/>
                <a:latin typeface="+mn-lt"/>
                <a:ea typeface="+mn-ea"/>
                <a:cs typeface="+mn-cs"/>
              </a:rPr>
              <a:t>48-16 Den særlige støtte kan nedsættes fra det tidspunkt, hvor en konkret rimelig og billigere bolig kan skaffes. Det er således et krav, at kommunen har peget på en konkret ledig, rimelig og billigere bolig, inden den særlige støtte nedsættes, således at borgeren har en reel mulighed for at tilflytte den billigere bolig på tidspunktet for nedsættelsen af den særlige støtte. </a:t>
            </a:r>
          </a:p>
          <a:p>
            <a:endParaRPr lang="da-DK" dirty="0"/>
          </a:p>
        </p:txBody>
      </p:sp>
      <p:sp>
        <p:nvSpPr>
          <p:cNvPr id="4" name="Pladsholder til diasnummer 3"/>
          <p:cNvSpPr>
            <a:spLocks noGrp="1"/>
          </p:cNvSpPr>
          <p:nvPr>
            <p:ph type="sldNum" sz="quarter" idx="10"/>
          </p:nvPr>
        </p:nvSpPr>
        <p:spPr/>
        <p:txBody>
          <a:bodyPr/>
          <a:lstStyle/>
          <a:p>
            <a:fld id="{257048A1-C8CA-4AD7-AD57-ABA2B04145BD}" type="slidenum">
              <a:rPr lang="da-DK" smtClean="0"/>
              <a:t>3</a:t>
            </a:fld>
            <a:endParaRPr lang="da-DK"/>
          </a:p>
        </p:txBody>
      </p:sp>
    </p:spTree>
    <p:extLst>
      <p:ext uri="{BB962C8B-B14F-4D97-AF65-F5344CB8AC3E}">
        <p14:creationId xmlns:p14="http://schemas.microsoft.com/office/powerpoint/2010/main" val="1628576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smtClean="0"/>
              <a:t>Klik for at redigere i master</a:t>
            </a:r>
            <a:endParaRPr lang="da-DK"/>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smtClean="0"/>
              <a:t>Klik for at redigere undertiteltypografien i masteren</a:t>
            </a:r>
            <a:endParaRPr lang="da-DK"/>
          </a:p>
        </p:txBody>
      </p:sp>
      <p:sp>
        <p:nvSpPr>
          <p:cNvPr id="4" name="Pladsholder til dato 3"/>
          <p:cNvSpPr>
            <a:spLocks noGrp="1"/>
          </p:cNvSpPr>
          <p:nvPr>
            <p:ph type="dt" sz="half" idx="10"/>
          </p:nvPr>
        </p:nvSpPr>
        <p:spPr/>
        <p:txBody>
          <a:bodyPr/>
          <a:lstStyle/>
          <a:p>
            <a:fld id="{78464827-74B7-4AC2-87D1-CFABC5AA8321}" type="datetimeFigureOut">
              <a:rPr lang="da-DK" smtClean="0"/>
              <a:t>27-12-2021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5CE14DE6-D84D-4F4E-8979-6630585773E0}" type="slidenum">
              <a:rPr lang="da-DK" smtClean="0"/>
              <a:t>‹nr.›</a:t>
            </a:fld>
            <a:endParaRPr lang="da-DK"/>
          </a:p>
        </p:txBody>
      </p:sp>
    </p:spTree>
    <p:extLst>
      <p:ext uri="{BB962C8B-B14F-4D97-AF65-F5344CB8AC3E}">
        <p14:creationId xmlns:p14="http://schemas.microsoft.com/office/powerpoint/2010/main" val="3090120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78464827-74B7-4AC2-87D1-CFABC5AA8321}" type="datetimeFigureOut">
              <a:rPr lang="da-DK" smtClean="0"/>
              <a:t>27-12-2021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5CE14DE6-D84D-4F4E-8979-6630585773E0}" type="slidenum">
              <a:rPr lang="da-DK" smtClean="0"/>
              <a:t>‹nr.›</a:t>
            </a:fld>
            <a:endParaRPr lang="da-DK"/>
          </a:p>
        </p:txBody>
      </p:sp>
    </p:spTree>
    <p:extLst>
      <p:ext uri="{BB962C8B-B14F-4D97-AF65-F5344CB8AC3E}">
        <p14:creationId xmlns:p14="http://schemas.microsoft.com/office/powerpoint/2010/main" val="1867794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78464827-74B7-4AC2-87D1-CFABC5AA8321}" type="datetimeFigureOut">
              <a:rPr lang="da-DK" smtClean="0"/>
              <a:t>27-12-2021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5CE14DE6-D84D-4F4E-8979-6630585773E0}" type="slidenum">
              <a:rPr lang="da-DK" smtClean="0"/>
              <a:t>‹nr.›</a:t>
            </a:fld>
            <a:endParaRPr lang="da-DK"/>
          </a:p>
        </p:txBody>
      </p:sp>
    </p:spTree>
    <p:extLst>
      <p:ext uri="{BB962C8B-B14F-4D97-AF65-F5344CB8AC3E}">
        <p14:creationId xmlns:p14="http://schemas.microsoft.com/office/powerpoint/2010/main" val="3725043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78464827-74B7-4AC2-87D1-CFABC5AA8321}" type="datetimeFigureOut">
              <a:rPr lang="da-DK" smtClean="0"/>
              <a:t>27-12-2021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5CE14DE6-D84D-4F4E-8979-6630585773E0}" type="slidenum">
              <a:rPr lang="da-DK" smtClean="0"/>
              <a:t>‹nr.›</a:t>
            </a:fld>
            <a:endParaRPr lang="da-DK"/>
          </a:p>
        </p:txBody>
      </p:sp>
    </p:spTree>
    <p:extLst>
      <p:ext uri="{BB962C8B-B14F-4D97-AF65-F5344CB8AC3E}">
        <p14:creationId xmlns:p14="http://schemas.microsoft.com/office/powerpoint/2010/main" val="977830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smtClean="0"/>
              <a:t>Klik for at redigere i master</a:t>
            </a:r>
            <a:endParaRPr lang="da-DK"/>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smtClean="0"/>
              <a:t>Rediger typografien i masterens</a:t>
            </a:r>
          </a:p>
        </p:txBody>
      </p:sp>
      <p:sp>
        <p:nvSpPr>
          <p:cNvPr id="4" name="Pladsholder til dato 3"/>
          <p:cNvSpPr>
            <a:spLocks noGrp="1"/>
          </p:cNvSpPr>
          <p:nvPr>
            <p:ph type="dt" sz="half" idx="10"/>
          </p:nvPr>
        </p:nvSpPr>
        <p:spPr/>
        <p:txBody>
          <a:bodyPr/>
          <a:lstStyle/>
          <a:p>
            <a:fld id="{78464827-74B7-4AC2-87D1-CFABC5AA8321}" type="datetimeFigureOut">
              <a:rPr lang="da-DK" smtClean="0"/>
              <a:t>27-12-2021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5CE14DE6-D84D-4F4E-8979-6630585773E0}" type="slidenum">
              <a:rPr lang="da-DK" smtClean="0"/>
              <a:t>‹nr.›</a:t>
            </a:fld>
            <a:endParaRPr lang="da-DK"/>
          </a:p>
        </p:txBody>
      </p:sp>
    </p:spTree>
    <p:extLst>
      <p:ext uri="{BB962C8B-B14F-4D97-AF65-F5344CB8AC3E}">
        <p14:creationId xmlns:p14="http://schemas.microsoft.com/office/powerpoint/2010/main" val="3019545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838200" y="1825625"/>
            <a:ext cx="5181600" cy="4351338"/>
          </a:xfrm>
        </p:spPr>
        <p:txBody>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6172200" y="1825625"/>
            <a:ext cx="5181600" cy="4351338"/>
          </a:xfrm>
        </p:spPr>
        <p:txBody>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78464827-74B7-4AC2-87D1-CFABC5AA8321}" type="datetimeFigureOut">
              <a:rPr lang="da-DK" smtClean="0"/>
              <a:t>27-12-2021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5CE14DE6-D84D-4F4E-8979-6630585773E0}" type="slidenum">
              <a:rPr lang="da-DK" smtClean="0"/>
              <a:t>‹nr.›</a:t>
            </a:fld>
            <a:endParaRPr lang="da-DK"/>
          </a:p>
        </p:txBody>
      </p:sp>
    </p:spTree>
    <p:extLst>
      <p:ext uri="{BB962C8B-B14F-4D97-AF65-F5344CB8AC3E}">
        <p14:creationId xmlns:p14="http://schemas.microsoft.com/office/powerpoint/2010/main" val="3025793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smtClean="0"/>
              <a:t>Klik for at redigere i master</a:t>
            </a:r>
            <a:endParaRPr lang="da-DK"/>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Rediger typografien i masterens</a:t>
            </a:r>
          </a:p>
        </p:txBody>
      </p:sp>
      <p:sp>
        <p:nvSpPr>
          <p:cNvPr id="4" name="Pladsholder til indhold 3"/>
          <p:cNvSpPr>
            <a:spLocks noGrp="1"/>
          </p:cNvSpPr>
          <p:nvPr>
            <p:ph sz="half" idx="2"/>
          </p:nvPr>
        </p:nvSpPr>
        <p:spPr>
          <a:xfrm>
            <a:off x="839788" y="2505075"/>
            <a:ext cx="5157787" cy="3684588"/>
          </a:xfrm>
        </p:spPr>
        <p:txBody>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Rediger typografien i masterens</a:t>
            </a:r>
          </a:p>
        </p:txBody>
      </p:sp>
      <p:sp>
        <p:nvSpPr>
          <p:cNvPr id="6" name="Pladsholder til indhold 5"/>
          <p:cNvSpPr>
            <a:spLocks noGrp="1"/>
          </p:cNvSpPr>
          <p:nvPr>
            <p:ph sz="quarter" idx="4"/>
          </p:nvPr>
        </p:nvSpPr>
        <p:spPr>
          <a:xfrm>
            <a:off x="6172200" y="2505075"/>
            <a:ext cx="5183188" cy="3684588"/>
          </a:xfrm>
        </p:spPr>
        <p:txBody>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78464827-74B7-4AC2-87D1-CFABC5AA8321}" type="datetimeFigureOut">
              <a:rPr lang="da-DK" smtClean="0"/>
              <a:t>27-12-2021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5CE14DE6-D84D-4F4E-8979-6630585773E0}" type="slidenum">
              <a:rPr lang="da-DK" smtClean="0"/>
              <a:t>‹nr.›</a:t>
            </a:fld>
            <a:endParaRPr lang="da-DK"/>
          </a:p>
        </p:txBody>
      </p:sp>
    </p:spTree>
    <p:extLst>
      <p:ext uri="{BB962C8B-B14F-4D97-AF65-F5344CB8AC3E}">
        <p14:creationId xmlns:p14="http://schemas.microsoft.com/office/powerpoint/2010/main" val="3685749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78464827-74B7-4AC2-87D1-CFABC5AA8321}" type="datetimeFigureOut">
              <a:rPr lang="da-DK" smtClean="0"/>
              <a:t>27-12-2021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5CE14DE6-D84D-4F4E-8979-6630585773E0}" type="slidenum">
              <a:rPr lang="da-DK" smtClean="0"/>
              <a:t>‹nr.›</a:t>
            </a:fld>
            <a:endParaRPr lang="da-DK"/>
          </a:p>
        </p:txBody>
      </p:sp>
    </p:spTree>
    <p:extLst>
      <p:ext uri="{BB962C8B-B14F-4D97-AF65-F5344CB8AC3E}">
        <p14:creationId xmlns:p14="http://schemas.microsoft.com/office/powerpoint/2010/main" val="1472782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78464827-74B7-4AC2-87D1-CFABC5AA8321}" type="datetimeFigureOut">
              <a:rPr lang="da-DK" smtClean="0"/>
              <a:t>27-12-2021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5CE14DE6-D84D-4F4E-8979-6630585773E0}" type="slidenum">
              <a:rPr lang="da-DK" smtClean="0"/>
              <a:t>‹nr.›</a:t>
            </a:fld>
            <a:endParaRPr lang="da-DK"/>
          </a:p>
        </p:txBody>
      </p:sp>
    </p:spTree>
    <p:extLst>
      <p:ext uri="{BB962C8B-B14F-4D97-AF65-F5344CB8AC3E}">
        <p14:creationId xmlns:p14="http://schemas.microsoft.com/office/powerpoint/2010/main" val="2150554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smtClean="0"/>
              <a:t>Klik for at redigere i master</a:t>
            </a:r>
            <a:endParaRPr lang="da-DK"/>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Rediger typografien i masterens</a:t>
            </a:r>
          </a:p>
        </p:txBody>
      </p:sp>
      <p:sp>
        <p:nvSpPr>
          <p:cNvPr id="5" name="Pladsholder til dato 4"/>
          <p:cNvSpPr>
            <a:spLocks noGrp="1"/>
          </p:cNvSpPr>
          <p:nvPr>
            <p:ph type="dt" sz="half" idx="10"/>
          </p:nvPr>
        </p:nvSpPr>
        <p:spPr/>
        <p:txBody>
          <a:bodyPr/>
          <a:lstStyle/>
          <a:p>
            <a:fld id="{78464827-74B7-4AC2-87D1-CFABC5AA8321}" type="datetimeFigureOut">
              <a:rPr lang="da-DK" smtClean="0"/>
              <a:t>27-12-2021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5CE14DE6-D84D-4F4E-8979-6630585773E0}" type="slidenum">
              <a:rPr lang="da-DK" smtClean="0"/>
              <a:t>‹nr.›</a:t>
            </a:fld>
            <a:endParaRPr lang="da-DK"/>
          </a:p>
        </p:txBody>
      </p:sp>
    </p:spTree>
    <p:extLst>
      <p:ext uri="{BB962C8B-B14F-4D97-AF65-F5344CB8AC3E}">
        <p14:creationId xmlns:p14="http://schemas.microsoft.com/office/powerpoint/2010/main" val="2289773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smtClean="0"/>
              <a:t>Klik for at redigere i master</a:t>
            </a:r>
            <a:endParaRPr lang="da-DK"/>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Rediger typografien i masterens</a:t>
            </a:r>
          </a:p>
        </p:txBody>
      </p:sp>
      <p:sp>
        <p:nvSpPr>
          <p:cNvPr id="5" name="Pladsholder til dato 4"/>
          <p:cNvSpPr>
            <a:spLocks noGrp="1"/>
          </p:cNvSpPr>
          <p:nvPr>
            <p:ph type="dt" sz="half" idx="10"/>
          </p:nvPr>
        </p:nvSpPr>
        <p:spPr/>
        <p:txBody>
          <a:bodyPr/>
          <a:lstStyle/>
          <a:p>
            <a:fld id="{78464827-74B7-4AC2-87D1-CFABC5AA8321}" type="datetimeFigureOut">
              <a:rPr lang="da-DK" smtClean="0"/>
              <a:t>27-12-2021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5CE14DE6-D84D-4F4E-8979-6630585773E0}" type="slidenum">
              <a:rPr lang="da-DK" smtClean="0"/>
              <a:t>‹nr.›</a:t>
            </a:fld>
            <a:endParaRPr lang="da-DK"/>
          </a:p>
        </p:txBody>
      </p:sp>
    </p:spTree>
    <p:extLst>
      <p:ext uri="{BB962C8B-B14F-4D97-AF65-F5344CB8AC3E}">
        <p14:creationId xmlns:p14="http://schemas.microsoft.com/office/powerpoint/2010/main" val="2239248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464827-74B7-4AC2-87D1-CFABC5AA8321}" type="datetimeFigureOut">
              <a:rPr lang="da-DK" smtClean="0"/>
              <a:t>27-12-2021</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E14DE6-D84D-4F4E-8979-6630585773E0}" type="slidenum">
              <a:rPr lang="da-DK" smtClean="0"/>
              <a:t>‹nr.›</a:t>
            </a:fld>
            <a:endParaRPr lang="da-DK"/>
          </a:p>
        </p:txBody>
      </p:sp>
    </p:spTree>
    <p:extLst>
      <p:ext uri="{BB962C8B-B14F-4D97-AF65-F5344CB8AC3E}">
        <p14:creationId xmlns:p14="http://schemas.microsoft.com/office/powerpoint/2010/main" val="275219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Ellipse 16"/>
          <p:cNvSpPr/>
          <p:nvPr/>
        </p:nvSpPr>
        <p:spPr>
          <a:xfrm>
            <a:off x="4856280" y="3354612"/>
            <a:ext cx="1865793" cy="7560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050" dirty="0"/>
              <a:t>Der er en rimelig billigere bolig ledig fra den 1. november</a:t>
            </a:r>
          </a:p>
        </p:txBody>
      </p:sp>
      <p:sp>
        <p:nvSpPr>
          <p:cNvPr id="2" name="Titel 1"/>
          <p:cNvSpPr>
            <a:spLocks noGrp="1"/>
          </p:cNvSpPr>
          <p:nvPr>
            <p:ph type="title"/>
          </p:nvPr>
        </p:nvSpPr>
        <p:spPr/>
        <p:txBody>
          <a:bodyPr>
            <a:normAutofit/>
          </a:bodyPr>
          <a:lstStyle/>
          <a:p>
            <a:r>
              <a:rPr lang="da-DK" dirty="0" smtClean="0"/>
              <a:t>Case 1 – rimelig billigere bolig ledig på afgørelsestidspunktet</a:t>
            </a:r>
            <a:endParaRPr lang="da-DK" dirty="0"/>
          </a:p>
        </p:txBody>
      </p:sp>
      <p:cxnSp>
        <p:nvCxnSpPr>
          <p:cNvPr id="5" name="Lige forbindelse 4"/>
          <p:cNvCxnSpPr/>
          <p:nvPr/>
        </p:nvCxnSpPr>
        <p:spPr>
          <a:xfrm>
            <a:off x="3395701" y="3177834"/>
            <a:ext cx="55382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Lige forbindelse 9"/>
          <p:cNvCxnSpPr/>
          <p:nvPr/>
        </p:nvCxnSpPr>
        <p:spPr>
          <a:xfrm>
            <a:off x="3935760" y="3050958"/>
            <a:ext cx="0" cy="216024"/>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ktangel 10"/>
          <p:cNvSpPr/>
          <p:nvPr/>
        </p:nvSpPr>
        <p:spPr>
          <a:xfrm>
            <a:off x="3592860" y="2583768"/>
            <a:ext cx="685800" cy="3429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3. maj 2019</a:t>
            </a:r>
            <a:endParaRPr lang="da-DK" sz="1350" dirty="0"/>
          </a:p>
        </p:txBody>
      </p:sp>
      <p:sp>
        <p:nvSpPr>
          <p:cNvPr id="13" name="Pladsholder til indhold 12"/>
          <p:cNvSpPr>
            <a:spLocks noGrp="1"/>
          </p:cNvSpPr>
          <p:nvPr>
            <p:ph idx="1"/>
          </p:nvPr>
        </p:nvSpPr>
        <p:spPr>
          <a:xfrm>
            <a:off x="3592860" y="3483006"/>
            <a:ext cx="685800" cy="486054"/>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da-DK" sz="750" dirty="0"/>
              <a:t>Ansøgning</a:t>
            </a:r>
          </a:p>
        </p:txBody>
      </p:sp>
      <p:cxnSp>
        <p:nvCxnSpPr>
          <p:cNvPr id="14" name="Lige forbindelse 13"/>
          <p:cNvCxnSpPr/>
          <p:nvPr/>
        </p:nvCxnSpPr>
        <p:spPr>
          <a:xfrm>
            <a:off x="5789175" y="3047256"/>
            <a:ext cx="0" cy="219726"/>
          </a:xfrm>
          <a:prstGeom prst="line">
            <a:avLst/>
          </a:prstGeom>
        </p:spPr>
        <p:style>
          <a:lnRef idx="1">
            <a:schemeClr val="accent1"/>
          </a:lnRef>
          <a:fillRef idx="0">
            <a:schemeClr val="accent1"/>
          </a:fillRef>
          <a:effectRef idx="0">
            <a:schemeClr val="accent1"/>
          </a:effectRef>
          <a:fontRef idx="minor">
            <a:schemeClr val="tx1"/>
          </a:fontRef>
        </p:style>
      </p:cxnSp>
      <p:sp>
        <p:nvSpPr>
          <p:cNvPr id="19" name="Rektangel 18"/>
          <p:cNvSpPr/>
          <p:nvPr/>
        </p:nvSpPr>
        <p:spPr>
          <a:xfrm>
            <a:off x="5446275" y="2603406"/>
            <a:ext cx="685800" cy="3429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10. maj 2019</a:t>
            </a:r>
            <a:endParaRPr lang="da-DK" sz="1350" dirty="0"/>
          </a:p>
        </p:txBody>
      </p:sp>
      <p:sp>
        <p:nvSpPr>
          <p:cNvPr id="20" name="Pladsholder til indhold 12"/>
          <p:cNvSpPr txBox="1">
            <a:spLocks/>
          </p:cNvSpPr>
          <p:nvPr/>
        </p:nvSpPr>
        <p:spPr>
          <a:xfrm>
            <a:off x="5128317" y="3477864"/>
            <a:ext cx="1321719" cy="486054"/>
          </a:xfrm>
          <a:prstGeom prst="rect">
            <a:avLst/>
          </a:prstGeom>
          <a:solidFill>
            <a:srgbClr val="C00000"/>
          </a:solidFill>
          <a:ln w="38100" cap="flat" cmpd="sng" algn="ctr">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a:buNone/>
            </a:pPr>
            <a:r>
              <a:rPr lang="da-DK" sz="750" dirty="0"/>
              <a:t>Kommunen træffer afgørelse. Der er en rimelig billigere bolig ledig på afgørelsestidspunktet</a:t>
            </a:r>
          </a:p>
        </p:txBody>
      </p:sp>
      <p:sp>
        <p:nvSpPr>
          <p:cNvPr id="22" name="Rektangel 21"/>
          <p:cNvSpPr/>
          <p:nvPr/>
        </p:nvSpPr>
        <p:spPr>
          <a:xfrm>
            <a:off x="7211697" y="2603406"/>
            <a:ext cx="685800" cy="3429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1. juni 2019</a:t>
            </a:r>
            <a:endParaRPr lang="da-DK" sz="1350" dirty="0"/>
          </a:p>
        </p:txBody>
      </p:sp>
      <p:cxnSp>
        <p:nvCxnSpPr>
          <p:cNvPr id="23" name="Lige forbindelse 22"/>
          <p:cNvCxnSpPr/>
          <p:nvPr/>
        </p:nvCxnSpPr>
        <p:spPr>
          <a:xfrm>
            <a:off x="7554162" y="3067971"/>
            <a:ext cx="0" cy="219726"/>
          </a:xfrm>
          <a:prstGeom prst="line">
            <a:avLst/>
          </a:prstGeom>
        </p:spPr>
        <p:style>
          <a:lnRef idx="1">
            <a:schemeClr val="accent1"/>
          </a:lnRef>
          <a:fillRef idx="0">
            <a:schemeClr val="accent1"/>
          </a:fillRef>
          <a:effectRef idx="0">
            <a:schemeClr val="accent1"/>
          </a:effectRef>
          <a:fontRef idx="minor">
            <a:schemeClr val="tx1"/>
          </a:fontRef>
        </p:style>
      </p:cxnSp>
      <p:sp>
        <p:nvSpPr>
          <p:cNvPr id="26" name="Venstre klammeparentes 25"/>
          <p:cNvSpPr/>
          <p:nvPr/>
        </p:nvSpPr>
        <p:spPr>
          <a:xfrm rot="5400000" flipH="1">
            <a:off x="5487279" y="2636640"/>
            <a:ext cx="302856" cy="3398862"/>
          </a:xfrm>
          <a:prstGeom prst="leftBrace">
            <a:avLst>
              <a:gd name="adj1" fmla="val 15918"/>
              <a:gd name="adj2" fmla="val 5043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a-DK" sz="1350"/>
          </a:p>
        </p:txBody>
      </p:sp>
      <p:sp>
        <p:nvSpPr>
          <p:cNvPr id="27" name="Venstre klammeparentes 26"/>
          <p:cNvSpPr/>
          <p:nvPr/>
        </p:nvSpPr>
        <p:spPr>
          <a:xfrm rot="5400000" flipH="1">
            <a:off x="8156600" y="3582207"/>
            <a:ext cx="302856" cy="1507731"/>
          </a:xfrm>
          <a:prstGeom prst="leftBrace">
            <a:avLst>
              <a:gd name="adj1" fmla="val 15918"/>
              <a:gd name="adj2" fmla="val 5043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a-DK" sz="1350"/>
          </a:p>
        </p:txBody>
      </p:sp>
      <p:sp>
        <p:nvSpPr>
          <p:cNvPr id="28" name="Pladsholder til indhold 12"/>
          <p:cNvSpPr txBox="1">
            <a:spLocks/>
          </p:cNvSpPr>
          <p:nvPr/>
        </p:nvSpPr>
        <p:spPr>
          <a:xfrm>
            <a:off x="7683423" y="4778395"/>
            <a:ext cx="1270908" cy="590457"/>
          </a:xfrm>
          <a:prstGeom prst="rect">
            <a:avLst/>
          </a:prstGeom>
          <a:solidFill>
            <a:srgbClr val="C00000"/>
          </a:solidFill>
          <a:ln w="38100" cap="flat" cmpd="sng" algn="ctr">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a:buNone/>
            </a:pPr>
            <a:r>
              <a:rPr lang="da-DK" sz="750" dirty="0"/>
              <a:t>Den særlige støtte kan  beregnes på grundlag af den rimelige og billigere fra den 1. juni 2019</a:t>
            </a:r>
          </a:p>
        </p:txBody>
      </p:sp>
      <p:sp>
        <p:nvSpPr>
          <p:cNvPr id="29" name="Pladsholder til indhold 12"/>
          <p:cNvSpPr txBox="1">
            <a:spLocks/>
          </p:cNvSpPr>
          <p:nvPr/>
        </p:nvSpPr>
        <p:spPr>
          <a:xfrm>
            <a:off x="5003253" y="4752559"/>
            <a:ext cx="1270908" cy="590457"/>
          </a:xfrm>
          <a:prstGeom prst="rect">
            <a:avLst/>
          </a:prstGeom>
          <a:solidFill>
            <a:srgbClr val="C00000"/>
          </a:solidFill>
          <a:ln w="38100" cap="flat" cmpd="sng" algn="ctr">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a:buNone/>
            </a:pPr>
            <a:r>
              <a:rPr lang="da-DK" sz="750" dirty="0"/>
              <a:t>Den særlige støtte beregnes på grundlag af nettoboligudgiften til den faktiske bolig i maj måned</a:t>
            </a:r>
          </a:p>
        </p:txBody>
      </p:sp>
      <p:sp>
        <p:nvSpPr>
          <p:cNvPr id="21" name="Ellipse 20"/>
          <p:cNvSpPr/>
          <p:nvPr/>
        </p:nvSpPr>
        <p:spPr>
          <a:xfrm>
            <a:off x="2747629" y="4586931"/>
            <a:ext cx="1865793" cy="7560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900" dirty="0"/>
              <a:t>Der er en rimelig billigere bolig ledig på ansøgningstidspunktet</a:t>
            </a:r>
          </a:p>
        </p:txBody>
      </p:sp>
      <p:cxnSp>
        <p:nvCxnSpPr>
          <p:cNvPr id="6" name="Lige pilforbindelse 5"/>
          <p:cNvCxnSpPr/>
          <p:nvPr/>
        </p:nvCxnSpPr>
        <p:spPr>
          <a:xfrm flipV="1">
            <a:off x="4529826" y="4110696"/>
            <a:ext cx="648072" cy="5604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1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smtClean="0"/>
              <a:t>Case 2 – rimelig billigere bolig ledig efter afgørelsestidspunktet</a:t>
            </a:r>
            <a:endParaRPr lang="da-DK" dirty="0"/>
          </a:p>
        </p:txBody>
      </p:sp>
      <p:cxnSp>
        <p:nvCxnSpPr>
          <p:cNvPr id="5" name="Lige forbindelse 4"/>
          <p:cNvCxnSpPr/>
          <p:nvPr/>
        </p:nvCxnSpPr>
        <p:spPr>
          <a:xfrm>
            <a:off x="3341694" y="3177834"/>
            <a:ext cx="43204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Lige forbindelse 9"/>
          <p:cNvCxnSpPr/>
          <p:nvPr/>
        </p:nvCxnSpPr>
        <p:spPr>
          <a:xfrm>
            <a:off x="3935760" y="3050958"/>
            <a:ext cx="0" cy="216024"/>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ktangel 10"/>
          <p:cNvSpPr/>
          <p:nvPr/>
        </p:nvSpPr>
        <p:spPr>
          <a:xfrm>
            <a:off x="3592860" y="2583768"/>
            <a:ext cx="685800" cy="3429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10. september 2019</a:t>
            </a:r>
            <a:endParaRPr lang="da-DK" sz="1350" dirty="0"/>
          </a:p>
        </p:txBody>
      </p:sp>
      <p:sp>
        <p:nvSpPr>
          <p:cNvPr id="13" name="Pladsholder til indhold 12"/>
          <p:cNvSpPr>
            <a:spLocks noGrp="1"/>
          </p:cNvSpPr>
          <p:nvPr>
            <p:ph idx="1"/>
          </p:nvPr>
        </p:nvSpPr>
        <p:spPr>
          <a:xfrm>
            <a:off x="3592860" y="3483006"/>
            <a:ext cx="685800" cy="486054"/>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da-DK" sz="750" dirty="0"/>
              <a:t>Ansøgning</a:t>
            </a:r>
          </a:p>
        </p:txBody>
      </p:sp>
      <p:cxnSp>
        <p:nvCxnSpPr>
          <p:cNvPr id="14" name="Lige forbindelse 13"/>
          <p:cNvCxnSpPr/>
          <p:nvPr/>
        </p:nvCxnSpPr>
        <p:spPr>
          <a:xfrm>
            <a:off x="5142756" y="3047256"/>
            <a:ext cx="0" cy="219726"/>
          </a:xfrm>
          <a:prstGeom prst="line">
            <a:avLst/>
          </a:prstGeom>
        </p:spPr>
        <p:style>
          <a:lnRef idx="1">
            <a:schemeClr val="accent1"/>
          </a:lnRef>
          <a:fillRef idx="0">
            <a:schemeClr val="accent1"/>
          </a:fillRef>
          <a:effectRef idx="0">
            <a:schemeClr val="accent1"/>
          </a:effectRef>
          <a:fontRef idx="minor">
            <a:schemeClr val="tx1"/>
          </a:fontRef>
        </p:style>
      </p:cxnSp>
      <p:sp>
        <p:nvSpPr>
          <p:cNvPr id="19" name="Rektangel 18"/>
          <p:cNvSpPr/>
          <p:nvPr/>
        </p:nvSpPr>
        <p:spPr>
          <a:xfrm>
            <a:off x="4799856" y="2583768"/>
            <a:ext cx="685800" cy="3429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1. oktober 2019</a:t>
            </a:r>
            <a:endParaRPr lang="da-DK" sz="1350" dirty="0"/>
          </a:p>
        </p:txBody>
      </p:sp>
      <p:sp>
        <p:nvSpPr>
          <p:cNvPr id="20" name="Pladsholder til indhold 12"/>
          <p:cNvSpPr txBox="1">
            <a:spLocks/>
          </p:cNvSpPr>
          <p:nvPr/>
        </p:nvSpPr>
        <p:spPr>
          <a:xfrm>
            <a:off x="4799856" y="3483006"/>
            <a:ext cx="685800" cy="486054"/>
          </a:xfrm>
          <a:prstGeom prst="rect">
            <a:avLst/>
          </a:prstGeom>
          <a:solidFill>
            <a:srgbClr val="C00000"/>
          </a:solidFill>
          <a:ln w="38100" cap="flat" cmpd="sng" algn="ctr">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a:buNone/>
            </a:pPr>
            <a:r>
              <a:rPr lang="da-DK" sz="750" dirty="0"/>
              <a:t>Kommunen træffer afgørelse</a:t>
            </a:r>
          </a:p>
        </p:txBody>
      </p:sp>
      <p:sp>
        <p:nvSpPr>
          <p:cNvPr id="18" name="Ellipse 17"/>
          <p:cNvSpPr/>
          <p:nvPr/>
        </p:nvSpPr>
        <p:spPr>
          <a:xfrm>
            <a:off x="5668441" y="3320988"/>
            <a:ext cx="1865793" cy="7560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050" dirty="0"/>
              <a:t>Der er en rimelig billigere bolig ledig fra den 1. november</a:t>
            </a:r>
          </a:p>
        </p:txBody>
      </p:sp>
      <p:sp>
        <p:nvSpPr>
          <p:cNvPr id="22" name="Rektangel 21"/>
          <p:cNvSpPr/>
          <p:nvPr/>
        </p:nvSpPr>
        <p:spPr>
          <a:xfrm>
            <a:off x="6137700" y="2583768"/>
            <a:ext cx="685800" cy="3429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1. november 2019</a:t>
            </a:r>
            <a:endParaRPr lang="da-DK" sz="1350" dirty="0"/>
          </a:p>
        </p:txBody>
      </p:sp>
      <p:cxnSp>
        <p:nvCxnSpPr>
          <p:cNvPr id="23" name="Lige forbindelse 22"/>
          <p:cNvCxnSpPr/>
          <p:nvPr/>
        </p:nvCxnSpPr>
        <p:spPr>
          <a:xfrm>
            <a:off x="6479856" y="3051693"/>
            <a:ext cx="0" cy="219726"/>
          </a:xfrm>
          <a:prstGeom prst="line">
            <a:avLst/>
          </a:prstGeom>
        </p:spPr>
        <p:style>
          <a:lnRef idx="1">
            <a:schemeClr val="accent1"/>
          </a:lnRef>
          <a:fillRef idx="0">
            <a:schemeClr val="accent1"/>
          </a:fillRef>
          <a:effectRef idx="0">
            <a:schemeClr val="accent1"/>
          </a:effectRef>
          <a:fontRef idx="minor">
            <a:schemeClr val="tx1"/>
          </a:fontRef>
        </p:style>
      </p:cxnSp>
      <p:sp>
        <p:nvSpPr>
          <p:cNvPr id="26" name="Venstre klammeparentes 25"/>
          <p:cNvSpPr/>
          <p:nvPr/>
        </p:nvSpPr>
        <p:spPr>
          <a:xfrm rot="5400000" flipH="1">
            <a:off x="4822769" y="2866029"/>
            <a:ext cx="302856" cy="2940969"/>
          </a:xfrm>
          <a:prstGeom prst="leftBrace">
            <a:avLst>
              <a:gd name="adj1" fmla="val 15918"/>
              <a:gd name="adj2" fmla="val 5043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a-DK" sz="1350"/>
          </a:p>
        </p:txBody>
      </p:sp>
      <p:sp>
        <p:nvSpPr>
          <p:cNvPr id="27" name="Venstre klammeparentes 26"/>
          <p:cNvSpPr/>
          <p:nvPr/>
        </p:nvSpPr>
        <p:spPr>
          <a:xfrm rot="5400000" flipH="1">
            <a:off x="7418724" y="3248625"/>
            <a:ext cx="302856" cy="2179104"/>
          </a:xfrm>
          <a:prstGeom prst="leftBrace">
            <a:avLst>
              <a:gd name="adj1" fmla="val 15918"/>
              <a:gd name="adj2" fmla="val 5043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a-DK" sz="1350"/>
          </a:p>
        </p:txBody>
      </p:sp>
      <p:sp>
        <p:nvSpPr>
          <p:cNvPr id="28" name="Pladsholder til indhold 12"/>
          <p:cNvSpPr txBox="1">
            <a:spLocks/>
          </p:cNvSpPr>
          <p:nvPr/>
        </p:nvSpPr>
        <p:spPr>
          <a:xfrm>
            <a:off x="6898779" y="4725145"/>
            <a:ext cx="1270908" cy="590457"/>
          </a:xfrm>
          <a:prstGeom prst="rect">
            <a:avLst/>
          </a:prstGeom>
          <a:solidFill>
            <a:srgbClr val="C00000"/>
          </a:solidFill>
          <a:ln w="38100" cap="flat" cmpd="sng" algn="ctr">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a:buNone/>
            </a:pPr>
            <a:r>
              <a:rPr lang="da-DK" sz="750" dirty="0"/>
              <a:t>Den særlige støtte kan  beregnes på grundlag af den rimelige og billigere fra den 1. november 2019</a:t>
            </a:r>
          </a:p>
        </p:txBody>
      </p:sp>
      <p:sp>
        <p:nvSpPr>
          <p:cNvPr id="29" name="Pladsholder til indhold 12"/>
          <p:cNvSpPr txBox="1">
            <a:spLocks/>
          </p:cNvSpPr>
          <p:nvPr/>
        </p:nvSpPr>
        <p:spPr>
          <a:xfrm>
            <a:off x="4338743" y="4725145"/>
            <a:ext cx="1270908" cy="590457"/>
          </a:xfrm>
          <a:prstGeom prst="rect">
            <a:avLst/>
          </a:prstGeom>
          <a:solidFill>
            <a:srgbClr val="C00000"/>
          </a:solidFill>
          <a:ln w="38100" cap="flat" cmpd="sng" algn="ctr">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a:buNone/>
            </a:pPr>
            <a:r>
              <a:rPr lang="da-DK" sz="750" dirty="0"/>
              <a:t>Den særlige støtte beregnes på grundlag af nettoboligudgiften til den faktiske bolig i september og oktober måned</a:t>
            </a:r>
          </a:p>
        </p:txBody>
      </p:sp>
    </p:spTree>
    <p:extLst>
      <p:ext uri="{BB962C8B-B14F-4D97-AF65-F5344CB8AC3E}">
        <p14:creationId xmlns:p14="http://schemas.microsoft.com/office/powerpoint/2010/main" val="18222497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smtClean="0"/>
              <a:t>Case 3 – ny rimelig billigere bolig i forbindelse med genvurderingen</a:t>
            </a:r>
            <a:endParaRPr lang="da-DK" dirty="0"/>
          </a:p>
        </p:txBody>
      </p:sp>
      <p:cxnSp>
        <p:nvCxnSpPr>
          <p:cNvPr id="5" name="Lige forbindelse 4"/>
          <p:cNvCxnSpPr/>
          <p:nvPr/>
        </p:nvCxnSpPr>
        <p:spPr>
          <a:xfrm>
            <a:off x="3017658" y="3177834"/>
            <a:ext cx="61026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Lige forbindelse 9"/>
          <p:cNvCxnSpPr/>
          <p:nvPr/>
        </p:nvCxnSpPr>
        <p:spPr>
          <a:xfrm>
            <a:off x="3524697" y="3050958"/>
            <a:ext cx="0" cy="216024"/>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ktangel 10"/>
          <p:cNvSpPr/>
          <p:nvPr/>
        </p:nvSpPr>
        <p:spPr>
          <a:xfrm>
            <a:off x="3181797" y="2583768"/>
            <a:ext cx="685800" cy="3429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10. september 2019</a:t>
            </a:r>
            <a:endParaRPr lang="da-DK" sz="1350" dirty="0"/>
          </a:p>
        </p:txBody>
      </p:sp>
      <p:sp>
        <p:nvSpPr>
          <p:cNvPr id="13" name="Pladsholder til indhold 12"/>
          <p:cNvSpPr>
            <a:spLocks noGrp="1"/>
          </p:cNvSpPr>
          <p:nvPr>
            <p:ph idx="1"/>
          </p:nvPr>
        </p:nvSpPr>
        <p:spPr>
          <a:xfrm>
            <a:off x="3181797" y="3462198"/>
            <a:ext cx="685800" cy="486054"/>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da-DK" sz="750" dirty="0"/>
              <a:t>Ansøgning</a:t>
            </a:r>
          </a:p>
        </p:txBody>
      </p:sp>
      <p:cxnSp>
        <p:nvCxnSpPr>
          <p:cNvPr id="14" name="Lige forbindelse 13"/>
          <p:cNvCxnSpPr/>
          <p:nvPr/>
        </p:nvCxnSpPr>
        <p:spPr>
          <a:xfrm>
            <a:off x="4402950" y="3072315"/>
            <a:ext cx="0" cy="219726"/>
          </a:xfrm>
          <a:prstGeom prst="line">
            <a:avLst/>
          </a:prstGeom>
        </p:spPr>
        <p:style>
          <a:lnRef idx="1">
            <a:schemeClr val="accent1"/>
          </a:lnRef>
          <a:fillRef idx="0">
            <a:schemeClr val="accent1"/>
          </a:fillRef>
          <a:effectRef idx="0">
            <a:schemeClr val="accent1"/>
          </a:effectRef>
          <a:fontRef idx="minor">
            <a:schemeClr val="tx1"/>
          </a:fontRef>
        </p:style>
      </p:cxnSp>
      <p:sp>
        <p:nvSpPr>
          <p:cNvPr id="19" name="Rektangel 18"/>
          <p:cNvSpPr/>
          <p:nvPr/>
        </p:nvSpPr>
        <p:spPr>
          <a:xfrm>
            <a:off x="4060050" y="2586261"/>
            <a:ext cx="685800" cy="3429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1. oktober 2019</a:t>
            </a:r>
            <a:endParaRPr lang="da-DK" sz="1350" dirty="0"/>
          </a:p>
        </p:txBody>
      </p:sp>
      <p:sp>
        <p:nvSpPr>
          <p:cNvPr id="20" name="Pladsholder til indhold 12"/>
          <p:cNvSpPr txBox="1">
            <a:spLocks/>
          </p:cNvSpPr>
          <p:nvPr/>
        </p:nvSpPr>
        <p:spPr>
          <a:xfrm>
            <a:off x="4060050" y="3473388"/>
            <a:ext cx="685800" cy="486054"/>
          </a:xfrm>
          <a:prstGeom prst="rect">
            <a:avLst/>
          </a:prstGeom>
          <a:solidFill>
            <a:srgbClr val="C00000"/>
          </a:solidFill>
          <a:ln w="38100" cap="flat" cmpd="sng" algn="ctr">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a:buNone/>
            </a:pPr>
            <a:r>
              <a:rPr lang="da-DK" sz="750" dirty="0"/>
              <a:t>Kommunen træffer afgørelse</a:t>
            </a:r>
          </a:p>
        </p:txBody>
      </p:sp>
      <p:sp>
        <p:nvSpPr>
          <p:cNvPr id="18" name="Ellipse 17"/>
          <p:cNvSpPr/>
          <p:nvPr/>
        </p:nvSpPr>
        <p:spPr>
          <a:xfrm>
            <a:off x="4936722" y="3345768"/>
            <a:ext cx="1345662" cy="7560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050" dirty="0"/>
              <a:t>Rimelig billigere bolig ledig fra den 1. oktober</a:t>
            </a:r>
          </a:p>
        </p:txBody>
      </p:sp>
      <p:sp>
        <p:nvSpPr>
          <p:cNvPr id="22" name="Rektangel 21"/>
          <p:cNvSpPr/>
          <p:nvPr/>
        </p:nvSpPr>
        <p:spPr>
          <a:xfrm>
            <a:off x="4867284" y="2583768"/>
            <a:ext cx="685800" cy="36489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1. november 2019</a:t>
            </a:r>
            <a:endParaRPr lang="da-DK" sz="1350" dirty="0"/>
          </a:p>
        </p:txBody>
      </p:sp>
      <p:cxnSp>
        <p:nvCxnSpPr>
          <p:cNvPr id="23" name="Lige forbindelse 22"/>
          <p:cNvCxnSpPr/>
          <p:nvPr/>
        </p:nvCxnSpPr>
        <p:spPr>
          <a:xfrm>
            <a:off x="5210184" y="3087849"/>
            <a:ext cx="0" cy="219726"/>
          </a:xfrm>
          <a:prstGeom prst="line">
            <a:avLst/>
          </a:prstGeom>
        </p:spPr>
        <p:style>
          <a:lnRef idx="1">
            <a:schemeClr val="accent1"/>
          </a:lnRef>
          <a:fillRef idx="0">
            <a:schemeClr val="accent1"/>
          </a:fillRef>
          <a:effectRef idx="0">
            <a:schemeClr val="accent1"/>
          </a:effectRef>
          <a:fontRef idx="minor">
            <a:schemeClr val="tx1"/>
          </a:fontRef>
        </p:style>
      </p:cxnSp>
      <p:sp>
        <p:nvSpPr>
          <p:cNvPr id="26" name="Venstre klammeparentes 25"/>
          <p:cNvSpPr/>
          <p:nvPr/>
        </p:nvSpPr>
        <p:spPr>
          <a:xfrm rot="5400000" flipH="1">
            <a:off x="5647539" y="1663215"/>
            <a:ext cx="302856" cy="5346594"/>
          </a:xfrm>
          <a:prstGeom prst="leftBrace">
            <a:avLst>
              <a:gd name="adj1" fmla="val 15918"/>
              <a:gd name="adj2" fmla="val 5043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a-DK" sz="1350"/>
          </a:p>
        </p:txBody>
      </p:sp>
      <p:sp>
        <p:nvSpPr>
          <p:cNvPr id="27" name="Venstre klammeparentes 26"/>
          <p:cNvSpPr/>
          <p:nvPr/>
        </p:nvSpPr>
        <p:spPr>
          <a:xfrm rot="5400000" flipH="1">
            <a:off x="8816322" y="3896697"/>
            <a:ext cx="302856" cy="882960"/>
          </a:xfrm>
          <a:prstGeom prst="leftBrace">
            <a:avLst>
              <a:gd name="adj1" fmla="val 15918"/>
              <a:gd name="adj2" fmla="val 5043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a-DK" sz="1350"/>
          </a:p>
        </p:txBody>
      </p:sp>
      <p:sp>
        <p:nvSpPr>
          <p:cNvPr id="28" name="Pladsholder til indhold 12"/>
          <p:cNvSpPr txBox="1">
            <a:spLocks/>
          </p:cNvSpPr>
          <p:nvPr/>
        </p:nvSpPr>
        <p:spPr>
          <a:xfrm>
            <a:off x="8138322" y="4725144"/>
            <a:ext cx="1270908" cy="756084"/>
          </a:xfrm>
          <a:prstGeom prst="rect">
            <a:avLst/>
          </a:prstGeom>
          <a:solidFill>
            <a:srgbClr val="C00000"/>
          </a:solidFill>
          <a:ln w="38100" cap="flat" cmpd="sng" algn="ctr">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a:buNone/>
            </a:pPr>
            <a:r>
              <a:rPr lang="da-DK" sz="750" dirty="0"/>
              <a:t>Den særlige støtte kan  beregnes på grundlag af den nye rimelige og billigere fra den 1. december 2019</a:t>
            </a:r>
          </a:p>
        </p:txBody>
      </p:sp>
      <p:sp>
        <p:nvSpPr>
          <p:cNvPr id="29" name="Pladsholder til indhold 12"/>
          <p:cNvSpPr txBox="1">
            <a:spLocks/>
          </p:cNvSpPr>
          <p:nvPr/>
        </p:nvSpPr>
        <p:spPr>
          <a:xfrm>
            <a:off x="5111643" y="4732348"/>
            <a:ext cx="1346634" cy="745815"/>
          </a:xfrm>
          <a:prstGeom prst="rect">
            <a:avLst/>
          </a:prstGeom>
          <a:solidFill>
            <a:srgbClr val="C00000"/>
          </a:solidFill>
          <a:ln w="38100" cap="flat" cmpd="sng" algn="ctr">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a:buNone/>
            </a:pPr>
            <a:r>
              <a:rPr lang="da-DK" sz="750" dirty="0"/>
              <a:t>Den særlige støtte beregnes på grundlag af nettoboligudgiften til den faktiske bolig i september, oktober  og november måned</a:t>
            </a:r>
          </a:p>
        </p:txBody>
      </p:sp>
      <p:cxnSp>
        <p:nvCxnSpPr>
          <p:cNvPr id="21" name="Lige forbindelse 20"/>
          <p:cNvCxnSpPr/>
          <p:nvPr/>
        </p:nvCxnSpPr>
        <p:spPr>
          <a:xfrm>
            <a:off x="6636060" y="3072315"/>
            <a:ext cx="0" cy="21972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Lige forbindelse 23"/>
          <p:cNvCxnSpPr/>
          <p:nvPr/>
        </p:nvCxnSpPr>
        <p:spPr>
          <a:xfrm>
            <a:off x="7662174" y="3050958"/>
            <a:ext cx="0" cy="219726"/>
          </a:xfrm>
          <a:prstGeom prst="line">
            <a:avLst/>
          </a:prstGeom>
        </p:spPr>
        <p:style>
          <a:lnRef idx="1">
            <a:schemeClr val="accent1"/>
          </a:lnRef>
          <a:fillRef idx="0">
            <a:schemeClr val="accent1"/>
          </a:fillRef>
          <a:effectRef idx="0">
            <a:schemeClr val="accent1"/>
          </a:effectRef>
          <a:fontRef idx="minor">
            <a:schemeClr val="tx1"/>
          </a:fontRef>
        </p:style>
      </p:cxnSp>
      <p:sp>
        <p:nvSpPr>
          <p:cNvPr id="25" name="Rektangel 24"/>
          <p:cNvSpPr/>
          <p:nvPr/>
        </p:nvSpPr>
        <p:spPr>
          <a:xfrm>
            <a:off x="6293160" y="2583769"/>
            <a:ext cx="685800" cy="381189"/>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15. november 2019</a:t>
            </a:r>
            <a:endParaRPr lang="da-DK" sz="1350" dirty="0"/>
          </a:p>
        </p:txBody>
      </p:sp>
      <p:sp>
        <p:nvSpPr>
          <p:cNvPr id="30" name="Pladsholder til indhold 12"/>
          <p:cNvSpPr txBox="1">
            <a:spLocks/>
          </p:cNvSpPr>
          <p:nvPr/>
        </p:nvSpPr>
        <p:spPr>
          <a:xfrm>
            <a:off x="6366030" y="3480783"/>
            <a:ext cx="685800" cy="486054"/>
          </a:xfrm>
          <a:prstGeom prst="rect">
            <a:avLst/>
          </a:prstGeom>
          <a:solidFill>
            <a:srgbClr val="C00000"/>
          </a:solidFill>
          <a:ln w="38100" cap="flat" cmpd="sng" algn="ctr">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a:buNone/>
            </a:pPr>
            <a:r>
              <a:rPr lang="da-DK" sz="750" dirty="0"/>
              <a:t>Klage  – bolig ej rimelig</a:t>
            </a:r>
          </a:p>
        </p:txBody>
      </p:sp>
      <p:sp>
        <p:nvSpPr>
          <p:cNvPr id="31" name="Rektangel 30"/>
          <p:cNvSpPr/>
          <p:nvPr/>
        </p:nvSpPr>
        <p:spPr>
          <a:xfrm>
            <a:off x="7302531" y="2586262"/>
            <a:ext cx="685800" cy="384129"/>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25. november 2019</a:t>
            </a:r>
            <a:endParaRPr lang="da-DK" sz="1350" dirty="0"/>
          </a:p>
        </p:txBody>
      </p:sp>
      <p:sp>
        <p:nvSpPr>
          <p:cNvPr id="32" name="Pladsholder til indhold 12"/>
          <p:cNvSpPr txBox="1">
            <a:spLocks/>
          </p:cNvSpPr>
          <p:nvPr/>
        </p:nvSpPr>
        <p:spPr>
          <a:xfrm>
            <a:off x="7297080" y="3473388"/>
            <a:ext cx="691515" cy="486054"/>
          </a:xfrm>
          <a:prstGeom prst="rect">
            <a:avLst/>
          </a:prstGeom>
          <a:solidFill>
            <a:srgbClr val="C00000"/>
          </a:solidFill>
          <a:ln w="38100" cap="flat" cmpd="sng" algn="ctr">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a:buNone/>
            </a:pPr>
            <a:r>
              <a:rPr lang="da-DK" sz="750" dirty="0"/>
              <a:t>Kommunens genvurdering – ny afgørelse</a:t>
            </a:r>
          </a:p>
        </p:txBody>
      </p:sp>
      <p:sp>
        <p:nvSpPr>
          <p:cNvPr id="33" name="Ellipse 32"/>
          <p:cNvSpPr/>
          <p:nvPr/>
        </p:nvSpPr>
        <p:spPr>
          <a:xfrm>
            <a:off x="6636060" y="4722078"/>
            <a:ext cx="1345662" cy="7560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t>Rimelig billigere bolig ledig på </a:t>
            </a:r>
            <a:r>
              <a:rPr lang="da-DK" sz="800" dirty="0" err="1"/>
              <a:t>genvurderingtids</a:t>
            </a:r>
            <a:endParaRPr lang="da-DK" sz="800" dirty="0"/>
          </a:p>
          <a:p>
            <a:pPr algn="ctr"/>
            <a:r>
              <a:rPr lang="da-DK" sz="800" dirty="0"/>
              <a:t>punktet</a:t>
            </a:r>
          </a:p>
        </p:txBody>
      </p:sp>
      <p:cxnSp>
        <p:nvCxnSpPr>
          <p:cNvPr id="34" name="Lige forbindelse 33"/>
          <p:cNvCxnSpPr/>
          <p:nvPr/>
        </p:nvCxnSpPr>
        <p:spPr>
          <a:xfrm>
            <a:off x="8526270" y="3039822"/>
            <a:ext cx="0" cy="219726"/>
          </a:xfrm>
          <a:prstGeom prst="line">
            <a:avLst/>
          </a:prstGeom>
        </p:spPr>
        <p:style>
          <a:lnRef idx="1">
            <a:schemeClr val="accent1"/>
          </a:lnRef>
          <a:fillRef idx="0">
            <a:schemeClr val="accent1"/>
          </a:fillRef>
          <a:effectRef idx="0">
            <a:schemeClr val="accent1"/>
          </a:effectRef>
          <a:fontRef idx="minor">
            <a:schemeClr val="tx1"/>
          </a:fontRef>
        </p:style>
      </p:cxnSp>
      <p:sp>
        <p:nvSpPr>
          <p:cNvPr id="35" name="Rektangel 34"/>
          <p:cNvSpPr/>
          <p:nvPr/>
        </p:nvSpPr>
        <p:spPr>
          <a:xfrm>
            <a:off x="8183370" y="2594281"/>
            <a:ext cx="685800" cy="384129"/>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25" dirty="0"/>
              <a:t>1. december 2019</a:t>
            </a:r>
            <a:endParaRPr lang="da-DK" sz="1350" dirty="0"/>
          </a:p>
        </p:txBody>
      </p:sp>
      <p:cxnSp>
        <p:nvCxnSpPr>
          <p:cNvPr id="4" name="Lige pilforbindelse 3"/>
          <p:cNvCxnSpPr/>
          <p:nvPr/>
        </p:nvCxnSpPr>
        <p:spPr>
          <a:xfrm flipV="1">
            <a:off x="7446150" y="4101852"/>
            <a:ext cx="108012" cy="5152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19891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1162</Words>
  <Application>Microsoft Office PowerPoint</Application>
  <PresentationFormat>Widescreen</PresentationFormat>
  <Paragraphs>59</Paragraphs>
  <Slides>3</Slides>
  <Notes>3</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3</vt:i4>
      </vt:variant>
    </vt:vector>
  </HeadingPairs>
  <TitlesOfParts>
    <vt:vector size="7" baseType="lpstr">
      <vt:lpstr>Arial</vt:lpstr>
      <vt:lpstr>Calibri</vt:lpstr>
      <vt:lpstr>Calibri Light</vt:lpstr>
      <vt:lpstr>Office-tema</vt:lpstr>
      <vt:lpstr>Case 1 – rimelig billigere bolig ledig på afgørelsestidspunktet</vt:lpstr>
      <vt:lpstr>Case 2 – rimelig billigere bolig ledig efter afgørelsestidspunktet</vt:lpstr>
      <vt:lpstr>Case 3 – ny rimelig billigere bolig i forbindelse med genvurderingen</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1 – rimelig billigere bolig ledig på afgørelsestidspunktet</dc:title>
  <dc:creator>Maria Mandrup Jensen</dc:creator>
  <cp:lastModifiedBy>Maria Mandrup Jensen</cp:lastModifiedBy>
  <cp:revision>1</cp:revision>
  <dcterms:created xsi:type="dcterms:W3CDTF">2021-12-27T14:44:37Z</dcterms:created>
  <dcterms:modified xsi:type="dcterms:W3CDTF">2021-12-27T15:08:33Z</dcterms:modified>
</cp:coreProperties>
</file>